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30275213" cy="4280376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662796"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1325591"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988387"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2651181" algn="l" rtl="0" eaLnBrk="0" fontAlgn="base" hangingPunct="0">
      <a:spcBef>
        <a:spcPct val="0"/>
      </a:spcBef>
      <a:spcAft>
        <a:spcPct val="0"/>
      </a:spcAft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3313977" algn="l" defTabSz="662796" rtl="0" eaLnBrk="1" latinLnBrk="0" hangingPunct="1"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3976774" algn="l" defTabSz="662796" rtl="0" eaLnBrk="1" latinLnBrk="0" hangingPunct="1"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4639568" algn="l" defTabSz="662796" rtl="0" eaLnBrk="1" latinLnBrk="0" hangingPunct="1"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5302364" algn="l" defTabSz="662796" rtl="0" eaLnBrk="1" latinLnBrk="0" hangingPunct="1">
      <a:defRPr sz="348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5350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T" initials="IMT" lastIdx="3" clrIdx="0"/>
  <p:cmAuthor id="1" name="Institut Mines-Télécom" initials="Note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1238"/>
    <a:srgbClr val="BFCF3E"/>
    <a:srgbClr val="B4C325"/>
    <a:srgbClr val="7E635A"/>
    <a:srgbClr val="A8B50A"/>
    <a:srgbClr val="F89A1E"/>
    <a:srgbClr val="6D5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6532" autoAdjust="0"/>
  </p:normalViewPr>
  <p:slideViewPr>
    <p:cSldViewPr showGuides="1">
      <p:cViewPr>
        <p:scale>
          <a:sx n="38" d="100"/>
          <a:sy n="38" d="100"/>
        </p:scale>
        <p:origin x="3744" y="-1952"/>
      </p:cViewPr>
      <p:guideLst>
        <p:guide orient="horz" pos="5350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19E8FE1-73A9-7F4B-8D4E-EC9CC0AF2E4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1624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662796"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1325591"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988387"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2651181" algn="l" rtl="0" eaLnBrk="0" fontAlgn="base" hangingPunct="0">
      <a:spcBef>
        <a:spcPct val="30000"/>
      </a:spcBef>
      <a:spcAft>
        <a:spcPct val="0"/>
      </a:spcAft>
      <a:defRPr sz="174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3313977" algn="l" defTabSz="662796" rtl="0" eaLnBrk="1" latinLnBrk="0" hangingPunct="1">
      <a:defRPr sz="1740" kern="1200">
        <a:solidFill>
          <a:schemeClr val="tx1"/>
        </a:solidFill>
        <a:latin typeface="+mn-lt"/>
        <a:ea typeface="+mn-ea"/>
        <a:cs typeface="+mn-cs"/>
      </a:defRPr>
    </a:lvl6pPr>
    <a:lvl7pPr marL="3976774" algn="l" defTabSz="662796" rtl="0" eaLnBrk="1" latinLnBrk="0" hangingPunct="1">
      <a:defRPr sz="1740" kern="1200">
        <a:solidFill>
          <a:schemeClr val="tx1"/>
        </a:solidFill>
        <a:latin typeface="+mn-lt"/>
        <a:ea typeface="+mn-ea"/>
        <a:cs typeface="+mn-cs"/>
      </a:defRPr>
    </a:lvl7pPr>
    <a:lvl8pPr marL="4639568" algn="l" defTabSz="662796" rtl="0" eaLnBrk="1" latinLnBrk="0" hangingPunct="1">
      <a:defRPr sz="1740" kern="1200">
        <a:solidFill>
          <a:schemeClr val="tx1"/>
        </a:solidFill>
        <a:latin typeface="+mn-lt"/>
        <a:ea typeface="+mn-ea"/>
        <a:cs typeface="+mn-cs"/>
      </a:defRPr>
    </a:lvl8pPr>
    <a:lvl9pPr marL="5302364" algn="l" defTabSz="662796" rtl="0" eaLnBrk="1" latinLnBrk="0" hangingPunct="1">
      <a:defRPr sz="17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69807" y="13295968"/>
            <a:ext cx="25735600" cy="917695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41839" y="24256409"/>
            <a:ext cx="21191535" cy="10936852"/>
          </a:xfrm>
        </p:spPr>
        <p:txBody>
          <a:bodyPr/>
          <a:lstStyle>
            <a:lvl1pPr marL="0" indent="0" algn="ctr">
              <a:buNone/>
              <a:defRPr/>
            </a:lvl1pPr>
            <a:lvl2pPr marL="640903" indent="0" algn="ctr">
              <a:buNone/>
              <a:defRPr/>
            </a:lvl2pPr>
            <a:lvl3pPr marL="1281806" indent="0" algn="ctr">
              <a:buNone/>
              <a:defRPr/>
            </a:lvl3pPr>
            <a:lvl4pPr marL="1922709" indent="0" algn="ctr">
              <a:buNone/>
              <a:defRPr/>
            </a:lvl4pPr>
            <a:lvl5pPr marL="2563612" indent="0" algn="ctr">
              <a:buNone/>
              <a:defRPr/>
            </a:lvl5pPr>
            <a:lvl6pPr marL="3204515" indent="0" algn="ctr">
              <a:buNone/>
              <a:defRPr/>
            </a:lvl6pPr>
            <a:lvl7pPr marL="3845418" indent="0" algn="ctr">
              <a:buNone/>
              <a:defRPr/>
            </a:lvl7pPr>
            <a:lvl8pPr marL="4486321" indent="0" algn="ctr">
              <a:buNone/>
              <a:defRPr/>
            </a:lvl8pPr>
            <a:lvl9pPr marL="5127224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18DBB-A609-6C4C-AE65-F4F039DDCBB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83292-9D45-3B4D-A9BD-0054C93465C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572063" y="0"/>
            <a:ext cx="6433344" cy="38047789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269809" y="0"/>
            <a:ext cx="19088627" cy="380477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0EEBC-1641-B149-8682-47F2A1D53BB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xfrm>
            <a:off x="2269809" y="38998515"/>
            <a:ext cx="6308727" cy="285452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38F6C-F8A5-F647-8AC7-5E73EDAF4A4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2199" y="27504911"/>
            <a:ext cx="25733374" cy="8502247"/>
          </a:xfrm>
        </p:spPr>
        <p:txBody>
          <a:bodyPr anchor="t"/>
          <a:lstStyle>
            <a:lvl1pPr algn="l">
              <a:defRPr sz="5607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2199" y="18141586"/>
            <a:ext cx="25733374" cy="9363324"/>
          </a:xfrm>
        </p:spPr>
        <p:txBody>
          <a:bodyPr anchor="b"/>
          <a:lstStyle>
            <a:lvl1pPr marL="0" indent="0">
              <a:buNone/>
              <a:defRPr sz="2804"/>
            </a:lvl1pPr>
            <a:lvl2pPr marL="640903" indent="0">
              <a:buNone/>
              <a:defRPr sz="2523"/>
            </a:lvl2pPr>
            <a:lvl3pPr marL="1281806" indent="0">
              <a:buNone/>
              <a:defRPr sz="2243"/>
            </a:lvl3pPr>
            <a:lvl4pPr marL="1922709" indent="0">
              <a:buNone/>
              <a:defRPr sz="1963"/>
            </a:lvl4pPr>
            <a:lvl5pPr marL="2563612" indent="0">
              <a:buNone/>
              <a:defRPr sz="1963"/>
            </a:lvl5pPr>
            <a:lvl6pPr marL="3204515" indent="0">
              <a:buNone/>
              <a:defRPr sz="1963"/>
            </a:lvl6pPr>
            <a:lvl7pPr marL="3845418" indent="0">
              <a:buNone/>
              <a:defRPr sz="1963"/>
            </a:lvl7pPr>
            <a:lvl8pPr marL="4486321" indent="0">
              <a:buNone/>
              <a:defRPr sz="1963"/>
            </a:lvl8pPr>
            <a:lvl9pPr marL="5127224" indent="0">
              <a:buNone/>
              <a:defRPr sz="196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92167-A23B-3C4D-A19D-25B8CB1D169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69808" y="12366477"/>
            <a:ext cx="12759873" cy="25681314"/>
          </a:xfrm>
        </p:spPr>
        <p:txBody>
          <a:bodyPr/>
          <a:lstStyle>
            <a:lvl1pPr>
              <a:defRPr sz="3925"/>
            </a:lvl1pPr>
            <a:lvl2pPr>
              <a:defRPr sz="3364"/>
            </a:lvl2pPr>
            <a:lvl3pPr>
              <a:defRPr sz="2804"/>
            </a:lvl3pPr>
            <a:lvl4pPr>
              <a:defRPr sz="2523"/>
            </a:lvl4pPr>
            <a:lvl5pPr>
              <a:defRPr sz="2523"/>
            </a:lvl5pPr>
            <a:lvl6pPr>
              <a:defRPr sz="2523"/>
            </a:lvl6pPr>
            <a:lvl7pPr>
              <a:defRPr sz="2523"/>
            </a:lvl7pPr>
            <a:lvl8pPr>
              <a:defRPr sz="2523"/>
            </a:lvl8pPr>
            <a:lvl9pPr>
              <a:defRPr sz="252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43310" y="12366477"/>
            <a:ext cx="12762099" cy="25681314"/>
          </a:xfrm>
        </p:spPr>
        <p:txBody>
          <a:bodyPr/>
          <a:lstStyle>
            <a:lvl1pPr>
              <a:defRPr sz="3925"/>
            </a:lvl1pPr>
            <a:lvl2pPr>
              <a:defRPr sz="3364"/>
            </a:lvl2pPr>
            <a:lvl3pPr>
              <a:defRPr sz="2804"/>
            </a:lvl3pPr>
            <a:lvl4pPr>
              <a:defRPr sz="2523"/>
            </a:lvl4pPr>
            <a:lvl5pPr>
              <a:defRPr sz="2523"/>
            </a:lvl5pPr>
            <a:lvl6pPr>
              <a:defRPr sz="2523"/>
            </a:lvl6pPr>
            <a:lvl7pPr>
              <a:defRPr sz="2523"/>
            </a:lvl7pPr>
            <a:lvl8pPr>
              <a:defRPr sz="2523"/>
            </a:lvl8pPr>
            <a:lvl9pPr>
              <a:defRPr sz="252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A99C8-7A69-4841-8334-964294B4575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205" y="1715076"/>
            <a:ext cx="27248804" cy="7133961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206" y="9580365"/>
            <a:ext cx="13376282" cy="3993979"/>
          </a:xfrm>
        </p:spPr>
        <p:txBody>
          <a:bodyPr anchor="b"/>
          <a:lstStyle>
            <a:lvl1pPr marL="0" indent="0">
              <a:buNone/>
              <a:defRPr sz="3364" b="1"/>
            </a:lvl1pPr>
            <a:lvl2pPr marL="640903" indent="0">
              <a:buNone/>
              <a:defRPr sz="2804" b="1"/>
            </a:lvl2pPr>
            <a:lvl3pPr marL="1281806" indent="0">
              <a:buNone/>
              <a:defRPr sz="2523" b="1"/>
            </a:lvl3pPr>
            <a:lvl4pPr marL="1922709" indent="0">
              <a:buNone/>
              <a:defRPr sz="2243" b="1"/>
            </a:lvl4pPr>
            <a:lvl5pPr marL="2563612" indent="0">
              <a:buNone/>
              <a:defRPr sz="2243" b="1"/>
            </a:lvl5pPr>
            <a:lvl6pPr marL="3204515" indent="0">
              <a:buNone/>
              <a:defRPr sz="2243" b="1"/>
            </a:lvl6pPr>
            <a:lvl7pPr marL="3845418" indent="0">
              <a:buNone/>
              <a:defRPr sz="2243" b="1"/>
            </a:lvl7pPr>
            <a:lvl8pPr marL="4486321" indent="0">
              <a:buNone/>
              <a:defRPr sz="2243" b="1"/>
            </a:lvl8pPr>
            <a:lvl9pPr marL="5127224" indent="0">
              <a:buNone/>
              <a:defRPr sz="224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206" y="13574344"/>
            <a:ext cx="13376282" cy="24662177"/>
          </a:xfrm>
        </p:spPr>
        <p:txBody>
          <a:bodyPr/>
          <a:lstStyle>
            <a:lvl1pPr>
              <a:defRPr sz="3364"/>
            </a:lvl1pPr>
            <a:lvl2pPr>
              <a:defRPr sz="2804"/>
            </a:lvl2pPr>
            <a:lvl3pPr>
              <a:defRPr sz="2523"/>
            </a:lvl3pPr>
            <a:lvl4pPr>
              <a:defRPr sz="2243"/>
            </a:lvl4pPr>
            <a:lvl5pPr>
              <a:defRPr sz="2243"/>
            </a:lvl5pPr>
            <a:lvl6pPr>
              <a:defRPr sz="2243"/>
            </a:lvl6pPr>
            <a:lvl7pPr>
              <a:defRPr sz="2243"/>
            </a:lvl7pPr>
            <a:lvl8pPr>
              <a:defRPr sz="2243"/>
            </a:lvl8pPr>
            <a:lvl9pPr>
              <a:defRPr sz="224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79054" y="9580365"/>
            <a:ext cx="13382957" cy="3993979"/>
          </a:xfrm>
        </p:spPr>
        <p:txBody>
          <a:bodyPr anchor="b"/>
          <a:lstStyle>
            <a:lvl1pPr marL="0" indent="0">
              <a:buNone/>
              <a:defRPr sz="3364" b="1"/>
            </a:lvl1pPr>
            <a:lvl2pPr marL="640903" indent="0">
              <a:buNone/>
              <a:defRPr sz="2804" b="1"/>
            </a:lvl2pPr>
            <a:lvl3pPr marL="1281806" indent="0">
              <a:buNone/>
              <a:defRPr sz="2523" b="1"/>
            </a:lvl3pPr>
            <a:lvl4pPr marL="1922709" indent="0">
              <a:buNone/>
              <a:defRPr sz="2243" b="1"/>
            </a:lvl4pPr>
            <a:lvl5pPr marL="2563612" indent="0">
              <a:buNone/>
              <a:defRPr sz="2243" b="1"/>
            </a:lvl5pPr>
            <a:lvl6pPr marL="3204515" indent="0">
              <a:buNone/>
              <a:defRPr sz="2243" b="1"/>
            </a:lvl6pPr>
            <a:lvl7pPr marL="3845418" indent="0">
              <a:buNone/>
              <a:defRPr sz="2243" b="1"/>
            </a:lvl7pPr>
            <a:lvl8pPr marL="4486321" indent="0">
              <a:buNone/>
              <a:defRPr sz="2243" b="1"/>
            </a:lvl8pPr>
            <a:lvl9pPr marL="5127224" indent="0">
              <a:buNone/>
              <a:defRPr sz="224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79054" y="13574344"/>
            <a:ext cx="13382957" cy="24662177"/>
          </a:xfrm>
        </p:spPr>
        <p:txBody>
          <a:bodyPr/>
          <a:lstStyle>
            <a:lvl1pPr>
              <a:defRPr sz="3364"/>
            </a:lvl1pPr>
            <a:lvl2pPr>
              <a:defRPr sz="2804"/>
            </a:lvl2pPr>
            <a:lvl3pPr>
              <a:defRPr sz="2523"/>
            </a:lvl3pPr>
            <a:lvl4pPr>
              <a:defRPr sz="2243"/>
            </a:lvl4pPr>
            <a:lvl5pPr>
              <a:defRPr sz="2243"/>
            </a:lvl5pPr>
            <a:lvl6pPr>
              <a:defRPr sz="2243"/>
            </a:lvl6pPr>
            <a:lvl7pPr>
              <a:defRPr sz="2243"/>
            </a:lvl7pPr>
            <a:lvl8pPr>
              <a:defRPr sz="2243"/>
            </a:lvl8pPr>
            <a:lvl9pPr>
              <a:defRPr sz="224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413B6-E4FB-694D-9F28-20B6F510425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342CB-0C65-5F4F-9C0C-853269F95ED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6928A-FD25-224E-9BEC-25812EA1FE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204" y="1703281"/>
            <a:ext cx="9960445" cy="7254276"/>
          </a:xfrm>
        </p:spPr>
        <p:txBody>
          <a:bodyPr anchor="b"/>
          <a:lstStyle>
            <a:lvl1pPr algn="l">
              <a:defRPr sz="2804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6376" y="1703281"/>
            <a:ext cx="16925635" cy="36533238"/>
          </a:xfrm>
        </p:spPr>
        <p:txBody>
          <a:bodyPr/>
          <a:lstStyle>
            <a:lvl1pPr>
              <a:defRPr sz="4486"/>
            </a:lvl1pPr>
            <a:lvl2pPr>
              <a:defRPr sz="3925"/>
            </a:lvl2pPr>
            <a:lvl3pPr>
              <a:defRPr sz="3364"/>
            </a:lvl3pPr>
            <a:lvl4pPr>
              <a:defRPr sz="2804"/>
            </a:lvl4pPr>
            <a:lvl5pPr>
              <a:defRPr sz="2804"/>
            </a:lvl5pPr>
            <a:lvl6pPr>
              <a:defRPr sz="2804"/>
            </a:lvl6pPr>
            <a:lvl7pPr>
              <a:defRPr sz="2804"/>
            </a:lvl7pPr>
            <a:lvl8pPr>
              <a:defRPr sz="2804"/>
            </a:lvl8pPr>
            <a:lvl9pPr>
              <a:defRPr sz="2804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3204" y="8957556"/>
            <a:ext cx="9960445" cy="29278962"/>
          </a:xfrm>
        </p:spPr>
        <p:txBody>
          <a:bodyPr/>
          <a:lstStyle>
            <a:lvl1pPr marL="0" indent="0">
              <a:buNone/>
              <a:defRPr sz="1963"/>
            </a:lvl1pPr>
            <a:lvl2pPr marL="640903" indent="0">
              <a:buNone/>
              <a:defRPr sz="1682"/>
            </a:lvl2pPr>
            <a:lvl3pPr marL="1281806" indent="0">
              <a:buNone/>
              <a:defRPr sz="1402"/>
            </a:lvl3pPr>
            <a:lvl4pPr marL="1922709" indent="0">
              <a:buNone/>
              <a:defRPr sz="1262"/>
            </a:lvl4pPr>
            <a:lvl5pPr marL="2563612" indent="0">
              <a:buNone/>
              <a:defRPr sz="1262"/>
            </a:lvl5pPr>
            <a:lvl6pPr marL="3204515" indent="0">
              <a:buNone/>
              <a:defRPr sz="1262"/>
            </a:lvl6pPr>
            <a:lvl7pPr marL="3845418" indent="0">
              <a:buNone/>
              <a:defRPr sz="1262"/>
            </a:lvl7pPr>
            <a:lvl8pPr marL="4486321" indent="0">
              <a:buNone/>
              <a:defRPr sz="1262"/>
            </a:lvl8pPr>
            <a:lvl9pPr marL="5127224" indent="0">
              <a:buNone/>
              <a:defRPr sz="126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6556E-4DA8-E942-9294-DBB56DFE008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34878" y="29963108"/>
            <a:ext cx="18165127" cy="3536311"/>
          </a:xfrm>
        </p:spPr>
        <p:txBody>
          <a:bodyPr anchor="b"/>
          <a:lstStyle>
            <a:lvl1pPr algn="l">
              <a:defRPr sz="2804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934878" y="3824124"/>
            <a:ext cx="18165127" cy="25683673"/>
          </a:xfrm>
        </p:spPr>
        <p:txBody>
          <a:bodyPr/>
          <a:lstStyle>
            <a:lvl1pPr marL="0" indent="0">
              <a:buNone/>
              <a:defRPr sz="4486"/>
            </a:lvl1pPr>
            <a:lvl2pPr marL="640903" indent="0">
              <a:buNone/>
              <a:defRPr sz="3925"/>
            </a:lvl2pPr>
            <a:lvl3pPr marL="1281806" indent="0">
              <a:buNone/>
              <a:defRPr sz="3364"/>
            </a:lvl3pPr>
            <a:lvl4pPr marL="1922709" indent="0">
              <a:buNone/>
              <a:defRPr sz="2804"/>
            </a:lvl4pPr>
            <a:lvl5pPr marL="2563612" indent="0">
              <a:buNone/>
              <a:defRPr sz="2804"/>
            </a:lvl5pPr>
            <a:lvl6pPr marL="3204515" indent="0">
              <a:buNone/>
              <a:defRPr sz="2804"/>
            </a:lvl6pPr>
            <a:lvl7pPr marL="3845418" indent="0">
              <a:buNone/>
              <a:defRPr sz="2804"/>
            </a:lvl7pPr>
            <a:lvl8pPr marL="4486321" indent="0">
              <a:buNone/>
              <a:defRPr sz="2804"/>
            </a:lvl8pPr>
            <a:lvl9pPr marL="5127224" indent="0">
              <a:buNone/>
              <a:defRPr sz="2804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34878" y="33499420"/>
            <a:ext cx="18165127" cy="5024913"/>
          </a:xfrm>
        </p:spPr>
        <p:txBody>
          <a:bodyPr/>
          <a:lstStyle>
            <a:lvl1pPr marL="0" indent="0">
              <a:buNone/>
              <a:defRPr sz="1963"/>
            </a:lvl1pPr>
            <a:lvl2pPr marL="640903" indent="0">
              <a:buNone/>
              <a:defRPr sz="1682"/>
            </a:lvl2pPr>
            <a:lvl3pPr marL="1281806" indent="0">
              <a:buNone/>
              <a:defRPr sz="1402"/>
            </a:lvl3pPr>
            <a:lvl4pPr marL="1922709" indent="0">
              <a:buNone/>
              <a:defRPr sz="1262"/>
            </a:lvl4pPr>
            <a:lvl5pPr marL="2563612" indent="0">
              <a:buNone/>
              <a:defRPr sz="1262"/>
            </a:lvl5pPr>
            <a:lvl6pPr marL="3204515" indent="0">
              <a:buNone/>
              <a:defRPr sz="1262"/>
            </a:lvl6pPr>
            <a:lvl7pPr marL="3845418" indent="0">
              <a:buNone/>
              <a:defRPr sz="1262"/>
            </a:lvl7pPr>
            <a:lvl8pPr marL="4486321" indent="0">
              <a:buNone/>
              <a:defRPr sz="1262"/>
            </a:lvl8pPr>
            <a:lvl9pPr marL="5127224" indent="0">
              <a:buNone/>
              <a:defRPr sz="126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576D0-2758-A04E-A3AE-16CDB9CACDB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 rot="16200000">
            <a:off x="14484142" y="27007972"/>
            <a:ext cx="1306933" cy="30275214"/>
          </a:xfrm>
          <a:prstGeom prst="rect">
            <a:avLst/>
          </a:prstGeom>
          <a:solidFill>
            <a:srgbClr val="BF12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030" name="Group 21"/>
          <p:cNvGrpSpPr>
            <a:grpSpLocks/>
          </p:cNvGrpSpPr>
          <p:nvPr/>
        </p:nvGrpSpPr>
        <p:grpSpPr bwMode="auto">
          <a:xfrm>
            <a:off x="1" y="2105"/>
            <a:ext cx="22554429" cy="5134575"/>
            <a:chOff x="0" y="0"/>
            <a:chExt cx="9648" cy="2494"/>
          </a:xfrm>
          <a:solidFill>
            <a:srgbClr val="BF1238"/>
          </a:solidFill>
        </p:grpSpPr>
        <p:grpSp>
          <p:nvGrpSpPr>
            <p:cNvPr id="1040" name="Group 10"/>
            <p:cNvGrpSpPr>
              <a:grpSpLocks/>
            </p:cNvGrpSpPr>
            <p:nvPr userDrawn="1"/>
          </p:nvGrpSpPr>
          <p:grpSpPr bwMode="auto">
            <a:xfrm>
              <a:off x="0" y="0"/>
              <a:ext cx="9648" cy="2494"/>
              <a:chOff x="0" y="0"/>
              <a:chExt cx="9648" cy="2494"/>
            </a:xfrm>
            <a:grpFill/>
          </p:grpSpPr>
          <p:sp>
            <p:nvSpPr>
              <p:cNvPr id="2" name="AutoShape 8"/>
              <p:cNvSpPr>
                <a:spLocks noChangeArrowheads="1"/>
              </p:cNvSpPr>
              <p:nvPr userDrawn="1"/>
            </p:nvSpPr>
            <p:spPr bwMode="auto">
              <a:xfrm>
                <a:off x="2736" y="0"/>
                <a:ext cx="6912" cy="2494"/>
              </a:xfrm>
              <a:prstGeom prst="roundRect">
                <a:avLst>
                  <a:gd name="adj" fmla="val 825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 sz="4878"/>
              </a:p>
            </p:txBody>
          </p:sp>
          <p:sp>
            <p:nvSpPr>
              <p:cNvPr id="3" name="Rectangle 9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3401" cy="249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 sz="4878"/>
              </a:p>
            </p:txBody>
          </p:sp>
        </p:grpSp>
        <p:sp>
          <p:nvSpPr>
            <p:cNvPr id="1043" name="Rectangle 19"/>
            <p:cNvSpPr>
              <a:spLocks noChangeArrowheads="1"/>
            </p:cNvSpPr>
            <p:nvPr userDrawn="1"/>
          </p:nvSpPr>
          <p:spPr bwMode="auto">
            <a:xfrm>
              <a:off x="4224" y="0"/>
              <a:ext cx="5424" cy="10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 sz="4878"/>
            </a:p>
          </p:txBody>
        </p:sp>
      </p:grp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807" y="12366477"/>
            <a:ext cx="25735600" cy="256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69809" y="38998515"/>
            <a:ext cx="6308727" cy="285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>
            <a:lvl1pPr>
              <a:defRPr sz="6168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197" y="38998515"/>
            <a:ext cx="9588820" cy="285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>
            <a:lvl1pPr algn="ctr">
              <a:defRPr sz="6168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681" y="38998515"/>
            <a:ext cx="6308727" cy="285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>
            <a:lvl1pPr algn="r">
              <a:defRPr sz="6168"/>
            </a:lvl1pPr>
          </a:lstStyle>
          <a:p>
            <a:pPr>
              <a:defRPr/>
            </a:pPr>
            <a:fld id="{69466F48-5A00-C344-9631-A4FFAF03AC2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3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02051" y="0"/>
            <a:ext cx="15060833" cy="588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+mj-lt"/>
          <a:ea typeface="+mj-ea"/>
          <a:cs typeface="+mj-cs"/>
        </a:defRPr>
      </a:lvl1pPr>
      <a:lvl2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2pPr>
      <a:lvl3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3pPr>
      <a:lvl4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4pPr>
      <a:lvl5pPr algn="l" defTabSz="4036799" rtl="0" eaLnBrk="0" fontAlgn="base" hangingPunct="0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5pPr>
      <a:lvl6pPr marL="640903" algn="l" defTabSz="4036799" rtl="0" fontAlgn="base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6pPr>
      <a:lvl7pPr marL="1281806" algn="l" defTabSz="4036799" rtl="0" fontAlgn="base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7pPr>
      <a:lvl8pPr marL="1922709" algn="l" defTabSz="4036799" rtl="0" fontAlgn="base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8pPr>
      <a:lvl9pPr marL="2563612" algn="l" defTabSz="4036799" rtl="0" fontAlgn="base">
        <a:spcBef>
          <a:spcPct val="0"/>
        </a:spcBef>
        <a:spcAft>
          <a:spcPct val="0"/>
        </a:spcAft>
        <a:defRPr sz="799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9pPr>
    </p:titleStyle>
    <p:bodyStyle>
      <a:lvl1pPr marL="1513243" indent="-1513243" algn="l" defTabSz="4036799" rtl="0" eaLnBrk="0" fontAlgn="base" hangingPunct="0">
        <a:spcBef>
          <a:spcPct val="20000"/>
        </a:spcBef>
        <a:spcAft>
          <a:spcPct val="0"/>
        </a:spcAft>
        <a:buChar char="•"/>
        <a:defRPr sz="14158">
          <a:solidFill>
            <a:schemeClr val="tx1"/>
          </a:solidFill>
          <a:latin typeface="+mn-lt"/>
          <a:ea typeface="+mn-ea"/>
          <a:cs typeface="+mn-cs"/>
        </a:defRPr>
      </a:lvl1pPr>
      <a:lvl2pPr marL="3280177" indent="-1261778" algn="l" defTabSz="4036799" rtl="0" eaLnBrk="0" fontAlgn="base" hangingPunct="0">
        <a:spcBef>
          <a:spcPct val="20000"/>
        </a:spcBef>
        <a:spcAft>
          <a:spcPct val="0"/>
        </a:spcAft>
        <a:buChar char="–"/>
        <a:defRPr sz="12336">
          <a:solidFill>
            <a:schemeClr val="tx1"/>
          </a:solidFill>
          <a:latin typeface="+mn-lt"/>
          <a:ea typeface="+mn-ea"/>
        </a:defRPr>
      </a:lvl2pPr>
      <a:lvl3pPr marL="5047111" indent="-1010312" algn="l" defTabSz="4036799" rtl="0" eaLnBrk="0" fontAlgn="base" hangingPunct="0">
        <a:spcBef>
          <a:spcPct val="20000"/>
        </a:spcBef>
        <a:spcAft>
          <a:spcPct val="0"/>
        </a:spcAft>
        <a:buChar char="•"/>
        <a:defRPr sz="10654">
          <a:solidFill>
            <a:schemeClr val="tx1"/>
          </a:solidFill>
          <a:latin typeface="+mn-lt"/>
          <a:ea typeface="+mn-ea"/>
        </a:defRPr>
      </a:lvl3pPr>
      <a:lvl4pPr marL="7065511" indent="-1010312" algn="l" defTabSz="4036799" rtl="0" eaLnBrk="0" fontAlgn="base" hangingPunct="0">
        <a:spcBef>
          <a:spcPct val="20000"/>
        </a:spcBef>
        <a:spcAft>
          <a:spcPct val="0"/>
        </a:spcAft>
        <a:buChar char="–"/>
        <a:defRPr sz="8831">
          <a:solidFill>
            <a:schemeClr val="tx1"/>
          </a:solidFill>
          <a:latin typeface="+mn-lt"/>
          <a:ea typeface="+mn-ea"/>
        </a:defRPr>
      </a:lvl4pPr>
      <a:lvl5pPr marL="9083909" indent="-1010312" algn="l" defTabSz="4036799" rtl="0" eaLnBrk="0" fontAlgn="base" hangingPunct="0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5pPr>
      <a:lvl6pPr marL="9724812" indent="-1010312" algn="l" defTabSz="4036799" rtl="0" fontAlgn="base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6pPr>
      <a:lvl7pPr marL="10365715" indent="-1010312" algn="l" defTabSz="4036799" rtl="0" fontAlgn="base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7pPr>
      <a:lvl8pPr marL="11006618" indent="-1010312" algn="l" defTabSz="4036799" rtl="0" fontAlgn="base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8pPr>
      <a:lvl9pPr marL="11647521" indent="-1010312" algn="l" defTabSz="4036799" rtl="0" fontAlgn="base">
        <a:spcBef>
          <a:spcPct val="20000"/>
        </a:spcBef>
        <a:spcAft>
          <a:spcPct val="0"/>
        </a:spcAft>
        <a:buChar char="»"/>
        <a:defRPr sz="883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1pPr>
      <a:lvl2pPr marL="640903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2pPr>
      <a:lvl3pPr marL="1281806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3pPr>
      <a:lvl4pPr marL="1922709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4pPr>
      <a:lvl5pPr marL="2563612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5pPr>
      <a:lvl6pPr marL="3204515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6pPr>
      <a:lvl7pPr marL="3845418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7pPr>
      <a:lvl8pPr marL="4486321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8pPr>
      <a:lvl9pPr marL="5127224" algn="l" defTabSz="640903" rtl="0" eaLnBrk="1" latinLnBrk="0" hangingPunct="1">
        <a:defRPr sz="25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tiff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tiff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7">
            <a:extLst>
              <a:ext uri="{FF2B5EF4-FFF2-40B4-BE49-F238E27FC236}">
                <a16:creationId xmlns:a16="http://schemas.microsoft.com/office/drawing/2014/main" id="{CC9D897F-0962-43E5-9879-2BACCFE33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31"/>
          <a:stretch/>
        </p:blipFill>
        <p:spPr bwMode="auto">
          <a:xfrm>
            <a:off x="23154962" y="365017"/>
            <a:ext cx="227824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2392"/>
            <a:ext cx="22535141" cy="2031729"/>
          </a:xfrm>
        </p:spPr>
        <p:txBody>
          <a:bodyPr/>
          <a:lstStyle/>
          <a:p>
            <a:pPr algn="ctr"/>
            <a:r>
              <a:rPr lang="en-US" sz="7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 Matter Multi-Resolution Segmentation Using Fuzzy Set Theory</a:t>
            </a:r>
          </a:p>
        </p:txBody>
      </p:sp>
      <p:pic>
        <p:nvPicPr>
          <p:cNvPr id="49" name="Image 48" descr="logo-institutionnel-rvb-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026" y="41701005"/>
            <a:ext cx="2062208" cy="9126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806286-F73F-4803-AE7D-F0597E54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8600" y="41718521"/>
            <a:ext cx="922115" cy="9221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66ECD-744B-C940-BE73-517F467433DF}"/>
              </a:ext>
            </a:extLst>
          </p:cNvPr>
          <p:cNvSpPr/>
          <p:nvPr/>
        </p:nvSpPr>
        <p:spPr>
          <a:xfrm>
            <a:off x="1315095" y="2451224"/>
            <a:ext cx="20459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Alessandro Delmonte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1,2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Corentin Mercier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1,3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Johan Pallud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Isabelle Bloch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1,2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Pietro Gori</a:t>
            </a:r>
            <a:r>
              <a:rPr lang="en-US" sz="40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4000" baseline="300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B7BD52-810C-854D-A587-66E87DA4D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3793" y="394760"/>
            <a:ext cx="2651731" cy="235709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D02CB-ED1E-844D-9048-0D470D6304C0}"/>
              </a:ext>
            </a:extLst>
          </p:cNvPr>
          <p:cNvSpPr/>
          <p:nvPr/>
        </p:nvSpPr>
        <p:spPr>
          <a:xfrm>
            <a:off x="5363680" y="3281949"/>
            <a:ext cx="126424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LTCI, Télécom ParisTech, Paris-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Saclay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University, Paris, France</a:t>
            </a:r>
          </a:p>
          <a:p>
            <a:pPr algn="ctr"/>
            <a:r>
              <a:rPr lang="en-US" sz="28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IMAG2 Laboratory, Imagine Institute, Paris, France</a:t>
            </a:r>
          </a:p>
          <a:p>
            <a:pPr algn="ctr"/>
            <a:r>
              <a:rPr lang="en-US" sz="28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LIX, Ecole Polytechnique, Palaiseau, France</a:t>
            </a:r>
          </a:p>
          <a:p>
            <a:pPr algn="ctr"/>
            <a:r>
              <a:rPr lang="en-US" sz="28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Neurosurgery Department, Sainte-Anne Hospital, Paris, France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DD6AF76-69C9-1648-97F7-0D3BB1315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650" y="41700690"/>
            <a:ext cx="956568" cy="858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D5C009-E63C-D24F-9248-285893D70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49565" y="41775741"/>
            <a:ext cx="1943100" cy="812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9A6E16-EB91-D94A-BA94-2F9CDF8BCC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56355" y="2936657"/>
            <a:ext cx="1675462" cy="22931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A8A564-8D70-054B-B252-C61BEE875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55201" y="41767589"/>
            <a:ext cx="2056276" cy="7251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57854CA-721C-0140-9D20-C3177D7F1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07566" y="3310810"/>
            <a:ext cx="3013018" cy="1799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D2A878-25D3-DF43-ABA9-D6DFDF472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26189" y="41906201"/>
            <a:ext cx="2558381" cy="502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087F94-4043-9A41-BED5-3EED52FE3B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3702"/>
          <a:stretch/>
        </p:blipFill>
        <p:spPr>
          <a:xfrm>
            <a:off x="15749313" y="41814695"/>
            <a:ext cx="1910941" cy="635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4AFB71D-8CAE-A043-8434-E9108BC5B9B0}"/>
              </a:ext>
            </a:extLst>
          </p:cNvPr>
          <p:cNvSpPr/>
          <p:nvPr/>
        </p:nvSpPr>
        <p:spPr>
          <a:xfrm>
            <a:off x="18233958" y="4718887"/>
            <a:ext cx="3990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contributed equally to this work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399479-C291-A041-A58E-C5DA18BC4AEC}"/>
              </a:ext>
            </a:extLst>
          </p:cNvPr>
          <p:cNvSpPr/>
          <p:nvPr/>
        </p:nvSpPr>
        <p:spPr>
          <a:xfrm rot="16200000">
            <a:off x="22824626" y="31704792"/>
            <a:ext cx="13826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IEEE International Symposium on Biomedical Imaging – 2019 – Venice (IT)</a:t>
            </a:r>
            <a:endParaRPr lang="en-US" sz="3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DA883E-3082-EF4B-8205-596333758B30}"/>
              </a:ext>
            </a:extLst>
          </p:cNvPr>
          <p:cNvSpPr/>
          <p:nvPr/>
        </p:nvSpPr>
        <p:spPr>
          <a:xfrm>
            <a:off x="27602436" y="40821875"/>
            <a:ext cx="2643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Poster n°</a:t>
            </a:r>
            <a:r>
              <a:rPr lang="fr-FR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582</a:t>
            </a:r>
            <a:endParaRPr lang="fr-FR" sz="3200" dirty="0">
              <a:solidFill>
                <a:srgbClr val="FF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A93E351-58CA-AD41-888E-CD1B6FA9F480}"/>
              </a:ext>
            </a:extLst>
          </p:cNvPr>
          <p:cNvSpPr/>
          <p:nvPr/>
        </p:nvSpPr>
        <p:spPr>
          <a:xfrm>
            <a:off x="2824238" y="41622458"/>
            <a:ext cx="67687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alessandro.delmonte@institutimagine.org</a:t>
            </a:r>
          </a:p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fr-FR" sz="2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orentin.mercier@telecom-paristech.fr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895475A-372D-A94F-91BC-0692EBDFA7E1}"/>
              </a:ext>
            </a:extLst>
          </p:cNvPr>
          <p:cNvSpPr/>
          <p:nvPr/>
        </p:nvSpPr>
        <p:spPr>
          <a:xfrm>
            <a:off x="835605" y="41857105"/>
            <a:ext cx="18964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Contacts:</a:t>
            </a:r>
            <a:endParaRPr lang="fr-FR" sz="2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346" name="Picture 14345">
            <a:extLst>
              <a:ext uri="{FF2B5EF4-FFF2-40B4-BE49-F238E27FC236}">
                <a16:creationId xmlns:a16="http://schemas.microsoft.com/office/drawing/2014/main" id="{1B933874-EA24-8F41-A93C-E999944D50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41836" y="32733514"/>
            <a:ext cx="7198226" cy="6267112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8D4F248C-486B-7B47-AC86-17F08613096A}"/>
              </a:ext>
            </a:extLst>
          </p:cNvPr>
          <p:cNvGrpSpPr/>
          <p:nvPr/>
        </p:nvGrpSpPr>
        <p:grpSpPr>
          <a:xfrm>
            <a:off x="16166995" y="11684416"/>
            <a:ext cx="12838774" cy="8165494"/>
            <a:chOff x="11231785" y="9827402"/>
            <a:chExt cx="12859328" cy="817856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4656600-969D-034C-894E-242CD715910A}"/>
                </a:ext>
              </a:extLst>
            </p:cNvPr>
            <p:cNvGrpSpPr/>
            <p:nvPr/>
          </p:nvGrpSpPr>
          <p:grpSpPr>
            <a:xfrm>
              <a:off x="11231785" y="9827402"/>
              <a:ext cx="12859328" cy="6953543"/>
              <a:chOff x="11231785" y="9827402"/>
              <a:chExt cx="12859328" cy="6953543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D281AD20-BA9A-A947-A585-116DE5E5A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7252" b="98187" l="1236" r="94399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487901" y="13565416"/>
                <a:ext cx="3632008" cy="3135374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36EC61E1-D782-2D48-B194-952734F38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5439" b="99237" l="0" r="95058">
                            <a14:backgroundMark x1="3377" y1="51145" x2="1977" y2="919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418028" y="10475617"/>
                <a:ext cx="3632008" cy="3135374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9FEF09F4-FC0C-2D44-B83A-9F54A4233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6775" b="98760" l="247" r="95058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459105" y="13611956"/>
                <a:ext cx="3632008" cy="3135374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E08A833-825B-B047-B46C-D7EFC269C1E8}"/>
                  </a:ext>
                </a:extLst>
              </p:cNvPr>
              <p:cNvSpPr txBox="1"/>
              <p:nvPr/>
            </p:nvSpPr>
            <p:spPr>
              <a:xfrm>
                <a:off x="12687686" y="9855618"/>
                <a:ext cx="30761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ACS 1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073EB3E-0DF7-274D-B869-79A2CEBE7841}"/>
                  </a:ext>
                </a:extLst>
              </p:cNvPr>
              <p:cNvSpPr txBox="1"/>
              <p:nvPr/>
            </p:nvSpPr>
            <p:spPr>
              <a:xfrm>
                <a:off x="16600031" y="9855618"/>
                <a:ext cx="30761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ACS 2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2F64DC9-B16E-5E4A-A628-0676B0D01004}"/>
                  </a:ext>
                </a:extLst>
              </p:cNvPr>
              <p:cNvSpPr txBox="1"/>
              <p:nvPr/>
            </p:nvSpPr>
            <p:spPr>
              <a:xfrm>
                <a:off x="20597282" y="9827402"/>
                <a:ext cx="30761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ACS 3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43676D0-D664-FA45-A27B-B03124E04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33506" y="10491169"/>
                <a:ext cx="0" cy="628977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6E6761A-2D5B-AF4D-A22E-7722C735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9946" y="10527728"/>
                <a:ext cx="0" cy="625321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CEEA3C-A79C-7146-949B-27DF47D97B9B}"/>
                  </a:ext>
                </a:extLst>
              </p:cNvPr>
              <p:cNvSpPr txBox="1"/>
              <p:nvPr/>
            </p:nvSpPr>
            <p:spPr>
              <a:xfrm rot="16200000">
                <a:off x="10565108" y="11982960"/>
                <a:ext cx="2122679" cy="77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IFOF</a:t>
                </a: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50C9076-6CE8-F045-8AC1-4C689D6ADF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28198" y="16780945"/>
                <a:ext cx="127024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E2977F2-C4E1-0C49-9942-90EB98F21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28198" y="13703449"/>
                <a:ext cx="126438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3FE24E6-C9F0-9440-B801-41DC636F2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6679" b="98378" l="412" r="94893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322109" y="10480121"/>
                <a:ext cx="3632008" cy="3135374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BC22CCC4-039C-474D-A77A-09495CD0A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5153" b="98760" l="412" r="9621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319359" y="10523835"/>
                <a:ext cx="3632008" cy="3135374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A06274AB-7F33-3542-BE22-04559101D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5630" b="98855" l="659" r="9596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368847" y="13611956"/>
                <a:ext cx="3632008" cy="3135374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9341F85-B75D-FC49-ABC7-9151F6F08D80}"/>
                  </a:ext>
                </a:extLst>
              </p:cNvPr>
              <p:cNvSpPr txBox="1"/>
              <p:nvPr/>
            </p:nvSpPr>
            <p:spPr>
              <a:xfrm rot="16200000">
                <a:off x="10850110" y="15031628"/>
                <a:ext cx="15327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Garamond" panose="020204040303010108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UF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850501D-0974-3C4A-9A60-F21407D50E94}"/>
                </a:ext>
              </a:extLst>
            </p:cNvPr>
            <p:cNvSpPr txBox="1"/>
            <p:nvPr/>
          </p:nvSpPr>
          <p:spPr>
            <a:xfrm>
              <a:off x="17365962" y="17482748"/>
              <a:ext cx="124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dirty="0">
                  <a:latin typeface="Garamond" panose="02020404030301010803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ACS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0D7AF99-65FC-AA46-A523-563B7494B376}"/>
                </a:ext>
              </a:extLst>
            </p:cNvPr>
            <p:cNvPicPr>
              <a:picLocks/>
            </p:cNvPicPr>
            <p:nvPr/>
          </p:nvPicPr>
          <p:blipFill rotWithShape="1">
            <a:blip r:embed="rId20"/>
            <a:srcRect l="2733" t="36653" r="2924" b="25480"/>
            <a:stretch/>
          </p:blipFill>
          <p:spPr>
            <a:xfrm>
              <a:off x="14115841" y="17017599"/>
              <a:ext cx="7308137" cy="36000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4BB3AB0-CF37-5C42-A96C-3EFD23290335}"/>
                </a:ext>
              </a:extLst>
            </p:cNvPr>
            <p:cNvSpPr txBox="1"/>
            <p:nvPr/>
          </p:nvSpPr>
          <p:spPr>
            <a:xfrm>
              <a:off x="13372207" y="16945525"/>
              <a:ext cx="124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Garamond" panose="02020404030301010803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D60F8C2-DE6B-2B4A-B6D5-3CEAAD2FAB38}"/>
                </a:ext>
              </a:extLst>
            </p:cNvPr>
            <p:cNvSpPr txBox="1"/>
            <p:nvPr/>
          </p:nvSpPr>
          <p:spPr>
            <a:xfrm>
              <a:off x="20991950" y="16959527"/>
              <a:ext cx="124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Garamond" panose="02020404030301010803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DF55D6-43BA-5442-BAA7-F88FDDD95657}"/>
              </a:ext>
            </a:extLst>
          </p:cNvPr>
          <p:cNvGrpSpPr/>
          <p:nvPr/>
        </p:nvGrpSpPr>
        <p:grpSpPr>
          <a:xfrm>
            <a:off x="1150327" y="21433198"/>
            <a:ext cx="16311554" cy="10853347"/>
            <a:chOff x="9779493" y="5804644"/>
            <a:chExt cx="16311554" cy="10853347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C7B2D21-E7C9-6B43-9999-4FF48DD43FF2}"/>
                </a:ext>
              </a:extLst>
            </p:cNvPr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113829" y="13951180"/>
              <a:ext cx="4320000" cy="21600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9957C77-8CAA-F244-B9C2-A1BEF2A6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047136" y="13951979"/>
              <a:ext cx="4320000" cy="2648077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5F3A80C2-BFF3-8D4C-BBD2-530E5EA293D9}"/>
                </a:ext>
              </a:extLst>
            </p:cNvPr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5638349" y="13919479"/>
              <a:ext cx="4320000" cy="216000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602719D-65C2-EB41-A457-72E15FD8736E}"/>
                </a:ext>
              </a:extLst>
            </p:cNvPr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1221736" y="7189211"/>
              <a:ext cx="4320000" cy="216000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EBA7378E-72EF-4142-AC0B-E5EE4937778E}"/>
                </a:ext>
              </a:extLst>
            </p:cNvPr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9938146" y="7408725"/>
              <a:ext cx="4320000" cy="216000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1510F694-5D7E-2F40-BF11-22EEB3C6583D}"/>
                </a:ext>
              </a:extLst>
            </p:cNvPr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5566000" y="7279042"/>
              <a:ext cx="4320000" cy="21600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F11DE1CB-C637-9248-AD6F-272F853516EB}"/>
                </a:ext>
              </a:extLst>
            </p:cNvPr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221736" y="9407731"/>
              <a:ext cx="4320000" cy="21600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9AEE5EE-7F0D-BE4E-8145-0DCBCE363D81}"/>
                </a:ext>
              </a:extLst>
            </p:cNvPr>
            <p:cNvPicPr>
              <a:picLocks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047136" y="9404273"/>
              <a:ext cx="4320000" cy="21600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D222F54-4D75-1C4F-9FD6-EFE225022D4C}"/>
                </a:ext>
              </a:extLst>
            </p:cNvPr>
            <p:cNvPicPr>
              <a:picLocks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5638349" y="9489391"/>
              <a:ext cx="4320000" cy="21600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D506FEE-40D1-774B-B9B0-CF1F751C7C1B}"/>
                </a:ext>
              </a:extLst>
            </p:cNvPr>
            <p:cNvPicPr>
              <a:picLocks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0049920" y="11716831"/>
              <a:ext cx="4320000" cy="216000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AFA077A3-4F32-1445-9F42-CC75F2EB4C77}"/>
                </a:ext>
              </a:extLst>
            </p:cNvPr>
            <p:cNvPicPr>
              <a:picLocks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5641133" y="11648633"/>
              <a:ext cx="4320000" cy="216000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46424F3E-39BF-F546-896E-5573304BA9A6}"/>
                </a:ext>
              </a:extLst>
            </p:cNvPr>
            <p:cNvPicPr>
              <a:picLocks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1221736" y="11638838"/>
              <a:ext cx="4320000" cy="2161039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D279D84-0F7C-0C4C-A204-B6711BDBBBFE}"/>
                </a:ext>
              </a:extLst>
            </p:cNvPr>
            <p:cNvGrpSpPr/>
            <p:nvPr/>
          </p:nvGrpSpPr>
          <p:grpSpPr>
            <a:xfrm>
              <a:off x="9779493" y="5804644"/>
              <a:ext cx="15701053" cy="10795412"/>
              <a:chOff x="9636618" y="9833719"/>
              <a:chExt cx="15701053" cy="10795412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51FC3C0-2133-0942-BD57-4637FB3CB49F}"/>
                  </a:ext>
                </a:extLst>
              </p:cNvPr>
              <p:cNvSpPr txBox="1"/>
              <p:nvPr/>
            </p:nvSpPr>
            <p:spPr>
              <a:xfrm>
                <a:off x="10704769" y="9833719"/>
                <a:ext cx="494844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FIBERS</a:t>
                </a:r>
              </a:p>
              <a:p>
                <a:pPr algn="ctr"/>
                <a:r>
                  <a:rPr lang="en-US" sz="3200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Original Bundle</a:t>
                </a: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B9FB9C2-EC7B-BC4D-BEA4-7036E0ED3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1614" y="10820200"/>
                <a:ext cx="0" cy="980893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CBF055-674F-3547-B41D-A4C690D24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07002" y="10794485"/>
                <a:ext cx="0" cy="983464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430FB9-9E1C-7A45-8D20-8A0CC043D360}"/>
                  </a:ext>
                </a:extLst>
              </p:cNvPr>
              <p:cNvSpPr txBox="1"/>
              <p:nvPr/>
            </p:nvSpPr>
            <p:spPr>
              <a:xfrm rot="16200000">
                <a:off x="9184312" y="13138803"/>
                <a:ext cx="168134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IFOF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AA2FC3C-413D-E84E-ACB8-64EDFD939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1337" y="15678466"/>
                <a:ext cx="1531633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85AE2DA-3D63-6F4E-B718-3F2ACBE0D503}"/>
                  </a:ext>
                </a:extLst>
              </p:cNvPr>
              <p:cNvSpPr txBox="1"/>
              <p:nvPr/>
            </p:nvSpPr>
            <p:spPr>
              <a:xfrm rot="16200000">
                <a:off x="9254943" y="17595534"/>
                <a:ext cx="15327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UF</a:t>
                </a:r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50EEEA6-BCCC-1347-A059-A48632893A82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212" y="16600056"/>
              <a:ext cx="142113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ADE795A-8EC5-694A-82FE-BB0B5E95CC22}"/>
                </a:ext>
              </a:extLst>
            </p:cNvPr>
            <p:cNvSpPr txBox="1"/>
            <p:nvPr/>
          </p:nvSpPr>
          <p:spPr>
            <a:xfrm>
              <a:off x="15374018" y="5825647"/>
              <a:ext cx="494844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CYLINDERS</a:t>
              </a:r>
            </a:p>
            <a:p>
              <a:pPr algn="ctr"/>
              <a:r>
                <a:rPr lang="en-US" sz="32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Medium Resolution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2F1FB05-4A06-A649-A3F8-01FE967E8A88}"/>
                </a:ext>
              </a:extLst>
            </p:cNvPr>
            <p:cNvSpPr txBox="1"/>
            <p:nvPr/>
          </p:nvSpPr>
          <p:spPr>
            <a:xfrm>
              <a:off x="19764677" y="5849430"/>
              <a:ext cx="494844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CYLINDERS</a:t>
              </a:r>
            </a:p>
            <a:p>
              <a:pPr algn="ctr"/>
              <a:r>
                <a:rPr lang="en-US" sz="32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Low Resolution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DF30518-F8DA-CB49-BD5B-17612B3DD302}"/>
                </a:ext>
              </a:extLst>
            </p:cNvPr>
            <p:cNvSpPr txBox="1"/>
            <p:nvPr/>
          </p:nvSpPr>
          <p:spPr>
            <a:xfrm rot="16200000">
              <a:off x="9284817" y="8102655"/>
              <a:ext cx="3076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ACS 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A69E285-86A7-F142-930B-2F942DDB28FC}"/>
                </a:ext>
              </a:extLst>
            </p:cNvPr>
            <p:cNvSpPr txBox="1"/>
            <p:nvPr/>
          </p:nvSpPr>
          <p:spPr>
            <a:xfrm rot="16200000">
              <a:off x="9284818" y="10303749"/>
              <a:ext cx="3076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ACS 2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A476CE8-C730-2544-83EC-63D78F68676C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684" y="9480800"/>
              <a:ext cx="1352990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8DC373B-8B51-F042-B8D7-869830B79CBF}"/>
                </a:ext>
              </a:extLst>
            </p:cNvPr>
            <p:cNvSpPr txBox="1"/>
            <p:nvPr/>
          </p:nvSpPr>
          <p:spPr>
            <a:xfrm rot="16200000">
              <a:off x="9284819" y="12535220"/>
              <a:ext cx="3076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ACS 1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052E78B-7299-364E-ABD1-2DD9813953A8}"/>
                </a:ext>
              </a:extLst>
            </p:cNvPr>
            <p:cNvSpPr txBox="1"/>
            <p:nvPr/>
          </p:nvSpPr>
          <p:spPr>
            <a:xfrm rot="16200000">
              <a:off x="9284819" y="14858300"/>
              <a:ext cx="3076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ACS 2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C4A3170-EED0-464F-BCC5-1A9E0D50FA9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684" y="13918109"/>
              <a:ext cx="1352990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51974A6-C310-A743-BF59-517C49180DA7}"/>
                </a:ext>
              </a:extLst>
            </p:cNvPr>
            <p:cNvPicPr>
              <a:picLocks/>
            </p:cNvPicPr>
            <p:nvPr/>
          </p:nvPicPr>
          <p:blipFill rotWithShape="1">
            <a:blip r:embed="rId20"/>
            <a:srcRect l="2733" t="36653" r="2924" b="25480"/>
            <a:stretch/>
          </p:blipFill>
          <p:spPr>
            <a:xfrm rot="16200000">
              <a:off x="22607115" y="9015229"/>
              <a:ext cx="4738092" cy="360000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95DF47D-A23B-DA46-89E8-9E49D82ECCFE}"/>
                </a:ext>
              </a:extLst>
            </p:cNvPr>
            <p:cNvSpPr txBox="1"/>
            <p:nvPr/>
          </p:nvSpPr>
          <p:spPr>
            <a:xfrm>
              <a:off x="24711562" y="11195384"/>
              <a:ext cx="12422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E8F31FA-EEF3-634D-8FC2-EB7C450CE84B}"/>
                </a:ext>
              </a:extLst>
            </p:cNvPr>
            <p:cNvSpPr txBox="1"/>
            <p:nvPr/>
          </p:nvSpPr>
          <p:spPr>
            <a:xfrm>
              <a:off x="24848840" y="6733905"/>
              <a:ext cx="12422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0.8</a:t>
              </a: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419FA39F-3657-E349-9B9D-17CB6411A390}"/>
                </a:ext>
              </a:extLst>
            </p:cNvPr>
            <p:cNvPicPr>
              <a:picLocks/>
            </p:cNvPicPr>
            <p:nvPr/>
          </p:nvPicPr>
          <p:blipFill rotWithShape="1">
            <a:blip r:embed="rId20"/>
            <a:srcRect l="2733" t="36653" r="2924" b="25480"/>
            <a:stretch/>
          </p:blipFill>
          <p:spPr>
            <a:xfrm rot="16200000">
              <a:off x="22597284" y="14039879"/>
              <a:ext cx="4757755" cy="360000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C01FDCB-63D1-BA4A-A279-CC01FF1632EB}"/>
                </a:ext>
              </a:extLst>
            </p:cNvPr>
            <p:cNvSpPr txBox="1"/>
            <p:nvPr/>
          </p:nvSpPr>
          <p:spPr>
            <a:xfrm>
              <a:off x="24725131" y="16222323"/>
              <a:ext cx="12422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9FEAB81-80A2-7941-B0AC-8D1434A8A608}"/>
                </a:ext>
              </a:extLst>
            </p:cNvPr>
            <p:cNvSpPr txBox="1"/>
            <p:nvPr/>
          </p:nvSpPr>
          <p:spPr>
            <a:xfrm>
              <a:off x="24711561" y="11727307"/>
              <a:ext cx="12422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sp>
        <p:nvSpPr>
          <p:cNvPr id="14347" name="TextBox 14346">
            <a:extLst>
              <a:ext uri="{FF2B5EF4-FFF2-40B4-BE49-F238E27FC236}">
                <a16:creationId xmlns:a16="http://schemas.microsoft.com/office/drawing/2014/main" id="{99185E07-BDFE-F742-92C2-9EBBBF19498F}"/>
              </a:ext>
            </a:extLst>
          </p:cNvPr>
          <p:cNvSpPr txBox="1"/>
          <p:nvPr/>
        </p:nvSpPr>
        <p:spPr>
          <a:xfrm>
            <a:off x="418452" y="5672844"/>
            <a:ext cx="8007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/ OBJECTIVE 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A090CF2-6BB5-904C-B613-93ECDE80DB2E}"/>
              </a:ext>
            </a:extLst>
          </p:cNvPr>
          <p:cNvSpPr txBox="1"/>
          <p:nvPr/>
        </p:nvSpPr>
        <p:spPr>
          <a:xfrm>
            <a:off x="639062" y="33195430"/>
            <a:ext cx="7840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AND PERSPECTIVES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2B02EE2-7A37-894C-B0E6-949092656F7B}"/>
              </a:ext>
            </a:extLst>
          </p:cNvPr>
          <p:cNvSpPr/>
          <p:nvPr/>
        </p:nvSpPr>
        <p:spPr>
          <a:xfrm rot="16200000">
            <a:off x="28314253" y="22615208"/>
            <a:ext cx="27494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09/04/2019</a:t>
            </a:r>
            <a:endParaRPr lang="en-US" sz="3200" b="1" dirty="0">
              <a:solidFill>
                <a:srgbClr val="FF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C3BB958-161A-A541-89FF-8D670AEEDE2A}"/>
              </a:ext>
            </a:extLst>
          </p:cNvPr>
          <p:cNvSpPr txBox="1"/>
          <p:nvPr/>
        </p:nvSpPr>
        <p:spPr>
          <a:xfrm>
            <a:off x="434136" y="8820522"/>
            <a:ext cx="8592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4000" dirty="0"/>
              <a:t>SPATIAL RELATIONS MODELING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960C89B-ACBD-C04A-AFA7-80C3C243DC36}"/>
              </a:ext>
            </a:extLst>
          </p:cNvPr>
          <p:cNvSpPr txBox="1"/>
          <p:nvPr/>
        </p:nvSpPr>
        <p:spPr>
          <a:xfrm>
            <a:off x="639062" y="20097021"/>
            <a:ext cx="10448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4000" dirty="0"/>
              <a:t>MULTI-RESOLUTION REPRESENTATION</a:t>
            </a:r>
          </a:p>
        </p:txBody>
      </p:sp>
      <p:sp>
        <p:nvSpPr>
          <p:cNvPr id="14349" name="TextBox 14348">
            <a:extLst>
              <a:ext uri="{FF2B5EF4-FFF2-40B4-BE49-F238E27FC236}">
                <a16:creationId xmlns:a16="http://schemas.microsoft.com/office/drawing/2014/main" id="{0A17E20A-79E4-624C-9188-CBB7FA83B902}"/>
              </a:ext>
            </a:extLst>
          </p:cNvPr>
          <p:cNvSpPr txBox="1"/>
          <p:nvPr/>
        </p:nvSpPr>
        <p:spPr>
          <a:xfrm>
            <a:off x="663779" y="10017284"/>
            <a:ext cx="28271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just"/>
            <a:r>
              <a:rPr lang="fr-FR" sz="3600" dirty="0"/>
              <a:t>Qualitative </a:t>
            </a:r>
            <a:r>
              <a:rPr lang="fr-FR" sz="3600" dirty="0" err="1"/>
              <a:t>anatomical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of white </a:t>
            </a:r>
            <a:r>
              <a:rPr lang="fr-FR" sz="3600" dirty="0" err="1"/>
              <a:t>matter</a:t>
            </a:r>
            <a:r>
              <a:rPr lang="fr-FR" sz="3600" dirty="0"/>
              <a:t> tracts are </a:t>
            </a:r>
            <a:r>
              <a:rPr lang="fr-FR" sz="3600" dirty="0" err="1"/>
              <a:t>mostly</a:t>
            </a:r>
            <a:r>
              <a:rPr lang="fr-FR" sz="3600" dirty="0"/>
              <a:t> </a:t>
            </a:r>
            <a:r>
              <a:rPr lang="fr-FR" sz="3600" dirty="0" err="1"/>
              <a:t>based</a:t>
            </a:r>
            <a:r>
              <a:rPr lang="fr-FR" sz="3600" dirty="0"/>
              <a:t> on spatial relations </a:t>
            </a:r>
            <a:r>
              <a:rPr lang="fr-FR" sz="3600" dirty="0" err="1"/>
              <a:t>with</a:t>
            </a:r>
            <a:r>
              <a:rPr lang="fr-FR" sz="3600" dirty="0"/>
              <a:t> respect to </a:t>
            </a:r>
            <a:r>
              <a:rPr lang="fr-FR" sz="3600" dirty="0" err="1"/>
              <a:t>anatomical</a:t>
            </a:r>
            <a:r>
              <a:rPr lang="fr-FR" sz="3600" dirty="0"/>
              <a:t> structures. </a:t>
            </a:r>
            <a:r>
              <a:rPr lang="fr-FR" sz="3600" dirty="0" err="1"/>
              <a:t>Translating</a:t>
            </a:r>
            <a:r>
              <a:rPr lang="fr-FR" sz="3600" dirty="0"/>
              <a:t> </a:t>
            </a:r>
            <a:r>
              <a:rPr lang="fr-FR" sz="3600" dirty="0" err="1"/>
              <a:t>these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</a:t>
            </a:r>
            <a:r>
              <a:rPr lang="fr-FR" sz="3600" dirty="0" err="1"/>
              <a:t>into</a:t>
            </a:r>
            <a:r>
              <a:rPr lang="fr-FR" sz="3600" dirty="0"/>
              <a:t> </a:t>
            </a:r>
            <a:r>
              <a:rPr lang="fr-FR" sz="3600" dirty="0" err="1"/>
              <a:t>operational</a:t>
            </a:r>
            <a:r>
              <a:rPr lang="fr-FR" sz="3600" dirty="0"/>
              <a:t> </a:t>
            </a:r>
            <a:r>
              <a:rPr lang="fr-FR" sz="3600" dirty="0" err="1"/>
              <a:t>algorithms</a:t>
            </a:r>
            <a:r>
              <a:rPr lang="fr-FR" sz="3600" dirty="0"/>
              <a:t> calls for </a:t>
            </a:r>
            <a:r>
              <a:rPr lang="fr-FR" sz="3600" dirty="0" err="1"/>
              <a:t>mathematical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</a:t>
            </a:r>
            <a:r>
              <a:rPr lang="fr-FR" sz="3600" dirty="0" err="1"/>
              <a:t>representing</a:t>
            </a:r>
            <a:r>
              <a:rPr lang="fr-FR" sz="3600" dirty="0"/>
              <a:t> the </a:t>
            </a:r>
            <a:r>
              <a:rPr lang="fr-FR" sz="3600" dirty="0" err="1"/>
              <a:t>intrinsic</a:t>
            </a:r>
            <a:r>
              <a:rPr lang="fr-FR" sz="3600" dirty="0"/>
              <a:t> </a:t>
            </a:r>
            <a:r>
              <a:rPr lang="fr-FR" sz="3600" dirty="0" err="1"/>
              <a:t>vagueness</a:t>
            </a:r>
            <a:r>
              <a:rPr lang="fr-FR" sz="3600" dirty="0"/>
              <a:t> of the </a:t>
            </a:r>
            <a:r>
              <a:rPr lang="fr-FR" sz="3600" dirty="0" err="1"/>
              <a:t>definitions</a:t>
            </a:r>
            <a:r>
              <a:rPr lang="fr-FR" sz="3600" dirty="0"/>
              <a:t>.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8D618188-21D7-6F4C-B421-1AEBA8F0BE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478" y="15616116"/>
            <a:ext cx="3329938" cy="2899200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88AFBE52-98EE-FA49-B629-2910B5D8234F}"/>
              </a:ext>
            </a:extLst>
          </p:cNvPr>
          <p:cNvSpPr txBox="1"/>
          <p:nvPr/>
        </p:nvSpPr>
        <p:spPr>
          <a:xfrm>
            <a:off x="143427" y="40032789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000" b="1">
                <a:solidFill>
                  <a:srgbClr val="BF12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2800" dirty="0"/>
              <a:t>References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82E479E-4F95-7742-8D67-E1F67E1C6D2D}"/>
              </a:ext>
            </a:extLst>
          </p:cNvPr>
          <p:cNvSpPr txBox="1"/>
          <p:nvPr/>
        </p:nvSpPr>
        <p:spPr>
          <a:xfrm>
            <a:off x="2569940" y="39383089"/>
            <a:ext cx="26476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 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Bloch, “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Fuzzy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spatial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relationships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image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interpretation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”, Image and Vision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vol. 23, no. 2, pp. 89–110, 2005.</a:t>
            </a:r>
          </a:p>
          <a:p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[2] A.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Delmonte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al., 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“Segmentation of White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Matter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Tractograms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Fuzzy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Spatial Relations”, in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Brain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(OHBM), Singapore, 2018.</a:t>
            </a:r>
          </a:p>
          <a:p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 C. Mercier </a:t>
            </a:r>
            <a:r>
              <a:rPr lang="fr-FR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al., 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“Progressive and Efficient Multi-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Resolution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Representations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Brain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Tractograms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”, in EG VCBM, 2018.</a:t>
            </a:r>
          </a:p>
          <a:p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[4] P. Gori et al., “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Parsimonious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Approximation of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Streamline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Trajectories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White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Matter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Fiber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Bundles,” IEEE TMI, vol. 35, no. 12, pp. 2609–2619, 2016.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AE281B3-0C2D-0E4F-8069-AC3026C94B25}"/>
              </a:ext>
            </a:extLst>
          </p:cNvPr>
          <p:cNvSpPr txBox="1"/>
          <p:nvPr/>
        </p:nvSpPr>
        <p:spPr>
          <a:xfrm>
            <a:off x="707913" y="12141240"/>
            <a:ext cx="14865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just"/>
            <a:r>
              <a:rPr lang="fr-FR" sz="3600" dirty="0"/>
              <a:t>Qualitative </a:t>
            </a:r>
            <a:r>
              <a:rPr lang="fr-FR" sz="3600" dirty="0" err="1"/>
              <a:t>anatomical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of white </a:t>
            </a:r>
            <a:r>
              <a:rPr lang="fr-FR" sz="3600" dirty="0" err="1"/>
              <a:t>matter</a:t>
            </a:r>
            <a:r>
              <a:rPr lang="fr-FR" sz="3600" dirty="0"/>
              <a:t> tracts are </a:t>
            </a:r>
            <a:r>
              <a:rPr lang="fr-FR" sz="3600" dirty="0" err="1"/>
              <a:t>mostly</a:t>
            </a:r>
            <a:r>
              <a:rPr lang="fr-FR" sz="3600" dirty="0"/>
              <a:t> </a:t>
            </a:r>
            <a:r>
              <a:rPr lang="fr-FR" sz="3600" dirty="0" err="1"/>
              <a:t>based</a:t>
            </a:r>
            <a:r>
              <a:rPr lang="fr-FR" sz="3600" dirty="0"/>
              <a:t> on spatial relations </a:t>
            </a:r>
            <a:r>
              <a:rPr lang="fr-FR" sz="3600" dirty="0" err="1"/>
              <a:t>with</a:t>
            </a:r>
            <a:r>
              <a:rPr lang="fr-FR" sz="3600" dirty="0"/>
              <a:t> respect to </a:t>
            </a:r>
            <a:r>
              <a:rPr lang="fr-FR" sz="3600" dirty="0" err="1"/>
              <a:t>anatomical</a:t>
            </a:r>
            <a:r>
              <a:rPr lang="fr-FR" sz="3600" dirty="0"/>
              <a:t> structures. </a:t>
            </a:r>
            <a:r>
              <a:rPr lang="fr-FR" sz="3600" dirty="0" err="1"/>
              <a:t>Translating</a:t>
            </a:r>
            <a:r>
              <a:rPr lang="fr-FR" sz="3600" dirty="0"/>
              <a:t> </a:t>
            </a:r>
            <a:r>
              <a:rPr lang="fr-FR" sz="3600" dirty="0" err="1"/>
              <a:t>these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</a:t>
            </a:r>
            <a:r>
              <a:rPr lang="fr-FR" sz="3600" dirty="0" err="1"/>
              <a:t>into</a:t>
            </a:r>
            <a:r>
              <a:rPr lang="fr-FR" sz="3600" dirty="0"/>
              <a:t> </a:t>
            </a:r>
            <a:r>
              <a:rPr lang="fr-FR" sz="3600" dirty="0" err="1"/>
              <a:t>operational</a:t>
            </a:r>
            <a:r>
              <a:rPr lang="fr-FR" sz="3600" dirty="0"/>
              <a:t> </a:t>
            </a:r>
            <a:r>
              <a:rPr lang="fr-FR" sz="3600" dirty="0" err="1"/>
              <a:t>algorithms</a:t>
            </a:r>
            <a:r>
              <a:rPr lang="fr-FR" sz="3600" dirty="0"/>
              <a:t> calls for </a:t>
            </a:r>
            <a:r>
              <a:rPr lang="fr-FR" sz="3600" dirty="0" err="1"/>
              <a:t>mathematical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</a:t>
            </a:r>
            <a:r>
              <a:rPr lang="fr-FR" sz="3600" dirty="0" err="1"/>
              <a:t>representing</a:t>
            </a:r>
            <a:r>
              <a:rPr lang="fr-FR" sz="3600" dirty="0"/>
              <a:t> the </a:t>
            </a:r>
            <a:r>
              <a:rPr lang="fr-FR" sz="3600" dirty="0" err="1"/>
              <a:t>intrinsic</a:t>
            </a:r>
            <a:r>
              <a:rPr lang="fr-FR" sz="3600" dirty="0"/>
              <a:t> </a:t>
            </a:r>
            <a:r>
              <a:rPr lang="fr-FR" sz="3600" dirty="0" err="1"/>
              <a:t>vagueness</a:t>
            </a:r>
            <a:r>
              <a:rPr lang="fr-FR" sz="3600" dirty="0"/>
              <a:t> of the </a:t>
            </a:r>
            <a:r>
              <a:rPr lang="fr-FR" sz="3600" dirty="0" err="1"/>
              <a:t>definitions</a:t>
            </a:r>
            <a:r>
              <a:rPr lang="fr-FR" sz="3600" dirty="0"/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D77B9E-898D-E44E-8815-E5E26F94E0E9}"/>
              </a:ext>
            </a:extLst>
          </p:cNvPr>
          <p:cNvSpPr txBox="1"/>
          <p:nvPr/>
        </p:nvSpPr>
        <p:spPr>
          <a:xfrm>
            <a:off x="663779" y="6799515"/>
            <a:ext cx="28271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just"/>
            <a:r>
              <a:rPr lang="fr-FR" sz="3600" dirty="0"/>
              <a:t>Qualitative </a:t>
            </a:r>
            <a:r>
              <a:rPr lang="fr-FR" sz="3600" dirty="0" err="1"/>
              <a:t>anatomical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of white </a:t>
            </a:r>
            <a:r>
              <a:rPr lang="fr-FR" sz="3600" dirty="0" err="1"/>
              <a:t>matter</a:t>
            </a:r>
            <a:r>
              <a:rPr lang="fr-FR" sz="3600" dirty="0"/>
              <a:t> tracts are </a:t>
            </a:r>
            <a:r>
              <a:rPr lang="fr-FR" sz="3600" dirty="0" err="1"/>
              <a:t>mostly</a:t>
            </a:r>
            <a:r>
              <a:rPr lang="fr-FR" sz="3600" dirty="0"/>
              <a:t> </a:t>
            </a:r>
            <a:r>
              <a:rPr lang="fr-FR" sz="3600" dirty="0" err="1"/>
              <a:t>based</a:t>
            </a:r>
            <a:r>
              <a:rPr lang="fr-FR" sz="3600" dirty="0"/>
              <a:t> on spatial relations </a:t>
            </a:r>
            <a:r>
              <a:rPr lang="fr-FR" sz="3600" dirty="0" err="1"/>
              <a:t>with</a:t>
            </a:r>
            <a:r>
              <a:rPr lang="fr-FR" sz="3600" dirty="0"/>
              <a:t> respect to </a:t>
            </a:r>
            <a:r>
              <a:rPr lang="fr-FR" sz="3600" dirty="0" err="1"/>
              <a:t>anatomical</a:t>
            </a:r>
            <a:r>
              <a:rPr lang="fr-FR" sz="3600" dirty="0"/>
              <a:t> structures. </a:t>
            </a:r>
            <a:r>
              <a:rPr lang="fr-FR" sz="3600" dirty="0" err="1"/>
              <a:t>Translating</a:t>
            </a:r>
            <a:r>
              <a:rPr lang="fr-FR" sz="3600" dirty="0"/>
              <a:t> </a:t>
            </a:r>
            <a:r>
              <a:rPr lang="fr-FR" sz="3600" dirty="0" err="1"/>
              <a:t>these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</a:t>
            </a:r>
            <a:r>
              <a:rPr lang="fr-FR" sz="3600" dirty="0" err="1"/>
              <a:t>into</a:t>
            </a:r>
            <a:r>
              <a:rPr lang="fr-FR" sz="3600" dirty="0"/>
              <a:t> </a:t>
            </a:r>
            <a:r>
              <a:rPr lang="fr-FR" sz="3600" dirty="0" err="1"/>
              <a:t>operational</a:t>
            </a:r>
            <a:r>
              <a:rPr lang="fr-FR" sz="3600" dirty="0"/>
              <a:t> </a:t>
            </a:r>
            <a:r>
              <a:rPr lang="fr-FR" sz="3600" dirty="0" err="1"/>
              <a:t>algorithms</a:t>
            </a:r>
            <a:r>
              <a:rPr lang="fr-FR" sz="3600" dirty="0"/>
              <a:t> calls for </a:t>
            </a:r>
            <a:r>
              <a:rPr lang="fr-FR" sz="3600" dirty="0" err="1"/>
              <a:t>mathematical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</a:t>
            </a:r>
            <a:r>
              <a:rPr lang="fr-FR" sz="3600" dirty="0" err="1"/>
              <a:t>representing</a:t>
            </a:r>
            <a:r>
              <a:rPr lang="fr-FR" sz="3600" dirty="0"/>
              <a:t> the </a:t>
            </a:r>
            <a:r>
              <a:rPr lang="fr-FR" sz="3600" dirty="0" err="1"/>
              <a:t>intrinsic</a:t>
            </a:r>
            <a:r>
              <a:rPr lang="fr-FR" sz="3600" dirty="0"/>
              <a:t> </a:t>
            </a:r>
            <a:r>
              <a:rPr lang="fr-FR" sz="3600" dirty="0" err="1"/>
              <a:t>vagueness</a:t>
            </a:r>
            <a:r>
              <a:rPr lang="fr-FR" sz="3600" dirty="0"/>
              <a:t> of </a:t>
            </a:r>
            <a:r>
              <a:rPr lang="fr-FR" sz="3600" dirty="0" err="1"/>
              <a:t>theQualitative</a:t>
            </a:r>
            <a:r>
              <a:rPr lang="fr-FR" sz="3600" dirty="0"/>
              <a:t> </a:t>
            </a:r>
            <a:r>
              <a:rPr lang="fr-FR" sz="3600" dirty="0" err="1"/>
              <a:t>anatomical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of white </a:t>
            </a:r>
            <a:r>
              <a:rPr lang="fr-FR" sz="3600" dirty="0" err="1"/>
              <a:t>matter</a:t>
            </a:r>
            <a:r>
              <a:rPr lang="fr-FR" sz="3600" dirty="0"/>
              <a:t> tracts are </a:t>
            </a:r>
            <a:r>
              <a:rPr lang="fr-FR" sz="3600" dirty="0" err="1"/>
              <a:t>mostly</a:t>
            </a:r>
            <a:r>
              <a:rPr lang="fr-FR" sz="3600" dirty="0"/>
              <a:t> </a:t>
            </a:r>
            <a:r>
              <a:rPr lang="fr-FR" sz="3600" dirty="0" err="1"/>
              <a:t>based</a:t>
            </a:r>
            <a:r>
              <a:rPr lang="fr-FR" sz="3600" dirty="0"/>
              <a:t> on spatial relations </a:t>
            </a:r>
            <a:r>
              <a:rPr lang="fr-FR" sz="3600" dirty="0" err="1"/>
              <a:t>with</a:t>
            </a:r>
            <a:r>
              <a:rPr lang="fr-FR" sz="3600" dirty="0"/>
              <a:t> respect to </a:t>
            </a:r>
            <a:r>
              <a:rPr lang="fr-FR" sz="3600" dirty="0" err="1"/>
              <a:t>anatomical</a:t>
            </a:r>
            <a:r>
              <a:rPr lang="fr-FR" sz="3600" dirty="0"/>
              <a:t> structures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C3638B-1BB7-2B45-AF45-909AF3986F5C}"/>
              </a:ext>
            </a:extLst>
          </p:cNvPr>
          <p:cNvSpPr txBox="1"/>
          <p:nvPr/>
        </p:nvSpPr>
        <p:spPr>
          <a:xfrm>
            <a:off x="1132501" y="34591567"/>
            <a:ext cx="11772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sz="3600" dirty="0"/>
              <a:t>Qualitative </a:t>
            </a:r>
            <a:r>
              <a:rPr lang="fr-FR" sz="3600" dirty="0" err="1"/>
              <a:t>anatomical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of white </a:t>
            </a:r>
            <a:r>
              <a:rPr lang="fr-FR" sz="3600" dirty="0" err="1"/>
              <a:t>matter</a:t>
            </a:r>
            <a:endParaRPr lang="fr-FR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sz="3600" dirty="0" err="1"/>
              <a:t>Translating</a:t>
            </a:r>
            <a:r>
              <a:rPr lang="fr-FR" sz="3600" dirty="0"/>
              <a:t> </a:t>
            </a:r>
            <a:r>
              <a:rPr lang="fr-FR" sz="3600" dirty="0" err="1"/>
              <a:t>these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</a:t>
            </a:r>
            <a:r>
              <a:rPr lang="fr-FR" sz="3600" dirty="0" err="1"/>
              <a:t>into</a:t>
            </a:r>
            <a:r>
              <a:rPr lang="fr-FR" sz="3600" dirty="0"/>
              <a:t> </a:t>
            </a:r>
            <a:r>
              <a:rPr lang="fr-FR" sz="3600" dirty="0" err="1"/>
              <a:t>operational</a:t>
            </a:r>
            <a:endParaRPr lang="fr-FR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sz="3600" dirty="0" err="1"/>
              <a:t>Translating</a:t>
            </a:r>
            <a:r>
              <a:rPr lang="fr-FR" sz="3600" dirty="0"/>
              <a:t> </a:t>
            </a:r>
            <a:r>
              <a:rPr lang="fr-FR" sz="3600" dirty="0" err="1"/>
              <a:t>these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r>
              <a:rPr lang="fr-FR" sz="3600" dirty="0"/>
              <a:t> </a:t>
            </a:r>
            <a:r>
              <a:rPr lang="fr-FR" sz="3600" dirty="0" err="1"/>
              <a:t>into</a:t>
            </a:r>
            <a:r>
              <a:rPr lang="fr-FR" sz="3600" dirty="0"/>
              <a:t> </a:t>
            </a:r>
            <a:r>
              <a:rPr lang="fr-FR" sz="3600" dirty="0" err="1"/>
              <a:t>operational</a:t>
            </a:r>
            <a:endParaRPr lang="fr-FR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lecom_ParisTech_Poster_recherche">
  <a:themeElements>
    <a:clrScheme name="Institut-TELECOM-Poster-Mode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nstitut-TELECOM-Poster-Modele">
      <a:majorFont>
        <a:latin typeface="Arial Bold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Institut-TELECOM-Poster-Mode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Telecom_ParisTech_Poster_recherche.potx</Template>
  <TotalTime>1151</TotalTime>
  <Words>424</Words>
  <Application>Microsoft Macintosh PowerPoint</Application>
  <PresentationFormat>Custom</PresentationFormat>
  <Paragraphs>52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ヒラギノ角ゴ Pro W3</vt:lpstr>
      <vt:lpstr>Arial</vt:lpstr>
      <vt:lpstr>Arial Bold</vt:lpstr>
      <vt:lpstr>Garamond</vt:lpstr>
      <vt:lpstr>Tahoma</vt:lpstr>
      <vt:lpstr>Telecom_ParisTech_Poster_recherche</vt:lpstr>
      <vt:lpstr>White Matter Multi-Resolution Segmentation Using Fuzzy Set Theory</vt:lpstr>
    </vt:vector>
  </TitlesOfParts>
  <Company>Implica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Brain Tractograms</dc:title>
  <dc:creator>IMT;Corentin MERCIER</dc:creator>
  <cp:lastModifiedBy>Microsoft Office User</cp:lastModifiedBy>
  <cp:revision>123</cp:revision>
  <cp:lastPrinted>2012-01-18T13:26:06Z</cp:lastPrinted>
  <dcterms:created xsi:type="dcterms:W3CDTF">2012-02-29T16:02:41Z</dcterms:created>
  <dcterms:modified xsi:type="dcterms:W3CDTF">2019-03-07T17:12:23Z</dcterms:modified>
</cp:coreProperties>
</file>